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binary/octet-stream"/>
  <Default Extension="jp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74"/>
    <p:restoredTop autoAdjust="0" sz="94694"/>
  </p:normalViewPr>
  <p:slideViewPr>
    <p:cSldViewPr snapToGrid="0" snapToObjects="1">
      <p:cViewPr varScale="1">
        <p:scale>
          <a:sx d="100" n="166"/>
          <a:sy d="100" n="166"/>
        </p:scale>
        <p:origin x="520" y="19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3" Type="http://schemas.openxmlformats.org/officeDocument/2006/relationships/slide" Target="slides/slide52.xml" /><Relationship Id="rId54" Type="http://schemas.openxmlformats.org/officeDocument/2006/relationships/slide" Target="slides/slide53.xml" /><Relationship Id="rId55" Type="http://schemas.openxmlformats.org/officeDocument/2006/relationships/slide" Target="slides/slide54.xml" /><Relationship Id="rId56" Type="http://schemas.openxmlformats.org/officeDocument/2006/relationships/slide" Target="slides/slide55.xml" /><Relationship Id="rId57" Type="http://schemas.openxmlformats.org/officeDocument/2006/relationships/slide" Target="slides/slide56.xml" /><Relationship Id="rId58" Type="http://schemas.openxmlformats.org/officeDocument/2006/relationships/slide" Target="slides/slide57.xml" /><Relationship Id="rId59" Type="http://schemas.openxmlformats.org/officeDocument/2006/relationships/slide" Target="slides/slide58.xml" /><Relationship Id="rId60" Type="http://schemas.openxmlformats.org/officeDocument/2006/relationships/slide" Target="slides/slide59.xml" /><Relationship Id="rId62" Type="http://schemas.openxmlformats.org/officeDocument/2006/relationships/viewProps" Target="viewProps.xml" /><Relationship Id="rId61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4" Type="http://schemas.openxmlformats.org/officeDocument/2006/relationships/tableStyles" Target="tableStyles.xml" /><Relationship Id="rId63" Type="http://schemas.openxmlformats.org/officeDocument/2006/relationships/theme" Target="theme/theme1.xml" /></Relationships>
</file>

<file path=ppt/media/image1.png>
</file>

<file path=ppt/media/image10.png>
</file>

<file path=ppt/media/image11.jpe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 baseline="0">
                <a:latin typeface="Lato Semibold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0E5F148-B214-9ED5-96D2-C8C952B333E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21345573"/>
              </p:ext>
            </p:extLst>
          </p:nvPr>
        </p:nvGraphicFramePr>
        <p:xfrm>
          <a:off x="1524000" y="539750"/>
          <a:ext cx="6096000" cy="9144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7101126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8070304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38284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22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96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9788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09" y="960504"/>
            <a:ext cx="8552330" cy="3977017"/>
          </a:xfrm>
        </p:spPr>
        <p:txBody>
          <a:bodyPr/>
          <a:lstStyle>
            <a:lvl1pPr marL="228600" indent="-228600">
              <a:tabLst/>
              <a:defRPr sz="28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5045" y="1200151"/>
            <a:ext cx="4180755" cy="3737370"/>
          </a:xfrm>
        </p:spPr>
        <p:txBody>
          <a:bodyPr/>
          <a:lstStyle>
            <a:lvl1pPr marL="174625" indent="-174625">
              <a:tabLst/>
              <a:defRPr sz="2800" baseline="0">
                <a:latin typeface="Lato Medium" panose="020F0502020204030203" pitchFamily="34" charset="0"/>
              </a:defRPr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1200151"/>
            <a:ext cx="4196123" cy="3737370"/>
          </a:xfrm>
        </p:spPr>
        <p:txBody>
          <a:bodyPr/>
          <a:lstStyle>
            <a:lvl1pPr marL="174625" indent="-174625">
              <a:tabLst/>
              <a:defRPr sz="2800" baseline="0">
                <a:latin typeface="Lato Medium" panose="020F0502020204030203" pitchFamily="34" charset="0"/>
              </a:defRPr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Lato Semibold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716105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998924"/>
            <a:ext cx="8229600" cy="3938597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342900" eaLnBrk="1" hangingPunct="1" latinLnBrk="0" rtl="0">
        <a:spcBef>
          <a:spcPct val="0"/>
        </a:spcBef>
        <a:buNone/>
        <a:defRPr baseline="0" kern="1200" sz="3300">
          <a:solidFill>
            <a:schemeClr val="tx1"/>
          </a:solidFill>
          <a:latin charset="0" panose="020F0502020204030203" pitchFamily="34" typeface="Lato Semibold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baseline="0" kern="1200" sz="2400">
          <a:solidFill>
            <a:schemeClr val="tx1"/>
          </a:solidFill>
          <a:latin charset="0" panose="020F0502020204030203" pitchFamily="34" typeface="Lato Medium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charset="0" panose="020B0604020202020204" pitchFamily="34" typeface="Arial"/>
        <a:buChar char="•"/>
        <a:defRPr baseline="0" kern="1200" sz="2400">
          <a:solidFill>
            <a:schemeClr val="tx1"/>
          </a:solidFill>
          <a:latin charset="0" panose="020F0502020204030203" pitchFamily="34" typeface="Lato Medium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24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pn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jpe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2.jp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3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4.png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5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6.png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7.png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8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9.png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0.png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0.png" /><Relationship Id="rId2" Type="http://schemas.openxmlformats.org/officeDocument/2006/relationships/image" Target="../media/image19.png" /></Relationships>
</file>

<file path=ppt/slides/_rels/slide4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1.png" /></Relationships>
</file>

<file path=ppt/slides/_rels/slide4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1.png" /><Relationship Id="rId2" Type="http://schemas.openxmlformats.org/officeDocument/2006/relationships/image" Target="../media/image19.png" /></Relationships>
</file>

<file path=ppt/slides/_rels/slide4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2.png" /></Relationships>
</file>

<file path=ppt/slides/_rels/slide4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3.png" /></Relationships>
</file>

<file path=ppt/slides/_rels/slide4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3.png" /><Relationship Id="rId2" Type="http://schemas.openxmlformats.org/officeDocument/2006/relationships/image" Target="../media/image22.png" /></Relationships>
</file>

<file path=ppt/slides/_rels/slide4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4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5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5.png" /></Relationships>
</file>

<file path=ppt/slides/_rels/slide5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5.png" /><Relationship Id="rId2" Type="http://schemas.openxmlformats.org/officeDocument/2006/relationships/image" Target="../media/image24.png" /></Relationships>
</file>

<file path=ppt/slides/_rels/slide5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6.png" /></Relationships>
</file>

<file path=ppt/slides/_rels/slide5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7.png" /></Relationships>
</file>

<file path=ppt/slides/_rels/slide5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8.png" /></Relationships>
</file>

<file path=ppt/slides/_rels/slide5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9.png" /></Relationships>
</file>

<file path=ppt/slides/_rels/slide5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9.png" /><Relationship Id="rId2" Type="http://schemas.openxmlformats.org/officeDocument/2006/relationships/image" Target="../media/image24.png" /></Relationships>
</file>

<file path=ppt/slides/_rels/slide5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5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5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T3 Cancer of the Stomach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Some cancers spread to other parts of the body</a:t>
            </a:r>
          </a:p>
          <a:p>
            <a:pPr lvl="0"/>
            <a:r>
              <a:rPr b="1"/>
              <a:t>M0</a:t>
            </a:r>
            <a:r>
              <a:rPr/>
              <a:t> cancers have not spread to other parts of the body</a:t>
            </a:r>
          </a:p>
          <a:p>
            <a:pPr lvl="0"/>
            <a:r>
              <a:rPr b="1"/>
              <a:t>M1</a:t>
            </a:r>
            <a:r>
              <a:rPr/>
              <a:t> cancers have spread lungs, liver, or bone</a:t>
            </a:r>
          </a:p>
        </p:txBody>
      </p:sp>
      <p:pic>
        <p:nvPicPr>
          <p:cNvPr descr="https://deidt7p41jzcy.cloudfront.net/Eso_M_St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PET scan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Similar to CT scan</a:t>
            </a:r>
          </a:p>
          <a:p>
            <a:pPr lvl="0" indent="0" marL="0">
              <a:buNone/>
            </a:pPr>
            <a:r>
              <a:rPr/>
              <a:t>Tracer shows ‘hot spots’</a:t>
            </a:r>
          </a:p>
          <a:p>
            <a:pPr lvl="0"/>
            <a:r>
              <a:rPr/>
              <a:t>Cancer</a:t>
            </a:r>
          </a:p>
          <a:p>
            <a:pPr lvl="0"/>
            <a:r>
              <a:rPr/>
              <a:t>Inflammation or infection</a:t>
            </a:r>
          </a:p>
          <a:p>
            <a:pPr lvl="0"/>
            <a:r>
              <a:rPr/>
              <a:t>Normal organs (heart, kidneys)</a:t>
            </a:r>
          </a:p>
        </p:txBody>
      </p:sp>
      <p:pic>
        <p:nvPicPr>
          <p:cNvPr descr="https://deidt7p41jzcy.cloudfront.net/PetIm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Endoscopic Ultrasound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Similar to upper endoscopy (EGD)</a:t>
            </a:r>
          </a:p>
          <a:p>
            <a:pPr lvl="0"/>
            <a:r>
              <a:rPr/>
              <a:t>Ultrasound in scope</a:t>
            </a:r>
          </a:p>
          <a:p>
            <a:pPr lvl="0"/>
            <a:r>
              <a:rPr/>
              <a:t>Evaluates T stage</a:t>
            </a:r>
          </a:p>
        </p:txBody>
      </p:sp>
      <p:pic>
        <p:nvPicPr>
          <p:cNvPr descr="https://deidt7p41jzcy.cloudfront.net/EUSArt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02200" y="1193800"/>
            <a:ext cx="3644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Some stomach cancers can spread inside the abdomen</a:t>
            </a:r>
          </a:p>
          <a:p>
            <a:pPr lvl="0"/>
            <a:r>
              <a:rPr/>
              <a:t>Areas of spread can be very small (grain of rice)</a:t>
            </a:r>
          </a:p>
          <a:p>
            <a:pPr lvl="0"/>
            <a:r>
              <a:rPr/>
              <a:t>Laparoscopy can detect spread inside the abdomen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General anesthetic</a:t>
            </a:r>
          </a:p>
          <a:p>
            <a:pPr lvl="0"/>
            <a:r>
              <a:rPr/>
              <a:t>Several 1/4” incisions</a:t>
            </a:r>
          </a:p>
          <a:p>
            <a:pPr lvl="0"/>
            <a:r>
              <a:rPr/>
              <a:t>Telescope examines the abdomen</a:t>
            </a:r>
          </a:p>
          <a:p>
            <a:pPr lvl="0"/>
            <a:r>
              <a:rPr/>
              <a:t>Biopsies can be performed.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Treatment Plan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br/>
                <a:r>
                  <a:rPr/>
                  <a:t>Superficial (T1a): Endoscopic Therapy</a:t>
                </a:r>
                <a:br/>
                <a:br/>
                <a:r>
                  <a:rPr/>
                  <a:t>Localized (T1b/T2): Surgery</a:t>
                </a:r>
                <a:br/>
                <a:br/>
                <a:r>
                  <a:rPr/>
                  <a:t>Locally-advanced (T3M0): Chemo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Surgery</a:t>
                </a:r>
                <a:br/>
                <a:br/>
                <a:r>
                  <a:rPr/>
                  <a:t>Metastatic (M1): Chemotherapy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Locally-advanced Adenocarcinoma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“Sandwich” chemotherapy before + after surgery:</a:t>
                </a:r>
              </a:p>
              <a:p>
                <a:pPr lvl="0" indent="0" marL="0">
                  <a:buNone/>
                </a:pPr>
                <a:r>
                  <a:rPr/>
                  <a:t>Chemo (8 wks)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Surgery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Chemo (8 wks)</a:t>
                </a:r>
              </a:p>
              <a:p>
                <a:pPr lvl="0" indent="0" marL="0">
                  <a:buNone/>
                </a:pPr>
                <a:r>
                  <a:rPr/>
                  <a:t>Two different drug combinations:</a:t>
                </a:r>
              </a:p>
              <a:p>
                <a:pPr lvl="0"/>
                <a:r>
                  <a:rPr/>
                  <a:t>FLOT (more effective)</a:t>
                </a:r>
              </a:p>
              <a:p>
                <a:pPr lvl="0"/>
                <a:r>
                  <a:rPr/>
                  <a:t>FOLFOX (better tolerated)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“Sandwich” Chemotherapy Drugs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FLOT</a:t>
            </a:r>
          </a:p>
          <a:p>
            <a:pPr lvl="0"/>
            <a:r>
              <a:rPr/>
              <a:t>5-FU</a:t>
            </a:r>
          </a:p>
          <a:p>
            <a:pPr lvl="0"/>
            <a:r>
              <a:rPr/>
              <a:t>Leucovorion</a:t>
            </a:r>
          </a:p>
          <a:p>
            <a:pPr lvl="0"/>
            <a:r>
              <a:rPr/>
              <a:t>Oxaliplatin</a:t>
            </a:r>
          </a:p>
          <a:p>
            <a:pPr lvl="0"/>
            <a:r>
              <a:rPr/>
              <a:t>Taxotere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FOLFOX</a:t>
            </a:r>
          </a:p>
          <a:p>
            <a:pPr lvl="0"/>
            <a:r>
              <a:rPr/>
              <a:t>5-FU</a:t>
            </a:r>
          </a:p>
          <a:p>
            <a:pPr lvl="0"/>
            <a:r>
              <a:rPr/>
              <a:t>Leucovorin</a:t>
            </a:r>
          </a:p>
          <a:p>
            <a:pPr lvl="0"/>
            <a:r>
              <a:rPr/>
              <a:t>Oxaliplatin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FLOT Treatment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FLOT Chemo every 2 weeks x 4 (=8 weeks total)</a:t>
            </a:r>
          </a:p>
          <a:p>
            <a:pPr lvl="0"/>
            <a:r>
              <a:rPr/>
              <a:t>Surgery (4-6 weeks later)</a:t>
            </a:r>
          </a:p>
          <a:p>
            <a:pPr lvl="0"/>
            <a:r>
              <a:rPr/>
              <a:t>FLOT Chemo every 2 weeks x 4 (=8 weeks total)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Immunotherapy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Immunotherapy is a form of cancer treatment that stimulates your immune system to fight cancer.</a:t>
            </a:r>
          </a:p>
          <a:p>
            <a:pPr lvl="0" indent="0" marL="0">
              <a:buNone/>
            </a:pPr>
            <a:r>
              <a:rPr/>
              <a:t>Some cancer cells will turn off immune cells using a protein called PD-L1. Immunotherapy can counteract this “off signal” and gives immune cells a “turn on signal” so that they fight cancer.</a:t>
            </a:r>
          </a:p>
          <a:p>
            <a:pPr lvl="0" indent="0" marL="0">
              <a:buNone/>
            </a:pPr>
            <a:r>
              <a:rPr/>
              <a:t>Darvalumab is an immunotherapy drug that fights cancers by counteracting PD-L1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Anatomy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 sz="half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Food moves from the throat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esophagus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stomach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small bowel (jejunum)</a:t>
                </a:r>
              </a:p>
            </p:txBody>
          </p:sp>
        </mc:Choice>
      </mc:AlternateContent>
      <p:pic>
        <p:nvPicPr>
          <p:cNvPr descr="https://deidt7p41jzcy.cloudfront.net/Eso_Anatomy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Matterhorn Trial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Matterhorn clinical trial compared two types of treatment:</a:t>
            </a:r>
          </a:p>
          <a:p>
            <a:pPr lvl="0" indent="0" marL="0">
              <a:buNone/>
            </a:pPr>
            <a:r>
              <a:rPr/>
              <a:t>FLOT x 4 doses -&gt; Surgery -&gt; FLOT x 4 doses</a:t>
            </a:r>
          </a:p>
          <a:p>
            <a:pPr lvl="0" indent="0" marL="0">
              <a:buNone/>
            </a:pPr>
            <a:r>
              <a:rPr/>
              <a:t>FLOT + Durvalumab -&gt; Surgery -&gt; FLOT + Durvalumab -&gt; Durvalumab</a:t>
            </a:r>
          </a:p>
          <a:p>
            <a:pPr lvl="0" indent="0" marL="0">
              <a:buNone/>
            </a:pPr>
            <a:r>
              <a:rPr/>
              <a:t>Better survival with addition of durvalumab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FLOT± Durvalumab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FLOT</a:t>
            </a:r>
          </a:p>
          <a:p>
            <a:pPr lvl="0"/>
            <a:r>
              <a:rPr/>
              <a:t>FLOT Chemo every 2 weeks x 4 (=8 weeks total)</a:t>
            </a:r>
          </a:p>
          <a:p>
            <a:pPr lvl="0"/>
            <a:r>
              <a:rPr/>
              <a:t>Surgery (4-6 weeks later)</a:t>
            </a:r>
          </a:p>
          <a:p>
            <a:pPr lvl="0"/>
            <a:r>
              <a:rPr/>
              <a:t>FLOT Chemo every 2 weeks x 4 (=8 weeks total)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FLOT + Durvalumab</a:t>
            </a:r>
          </a:p>
          <a:p>
            <a:pPr lvl="0"/>
            <a:r>
              <a:rPr/>
              <a:t>FLOT Chemo every 2 weeks x 4 (=8 weeks total)</a:t>
            </a:r>
          </a:p>
          <a:p>
            <a:pPr lvl="1"/>
            <a:r>
              <a:rPr/>
              <a:t>Durvalumab 2 doses</a:t>
            </a:r>
          </a:p>
          <a:p>
            <a:pPr lvl="0"/>
            <a:r>
              <a:rPr/>
              <a:t>Surgery (4-6 weeks later)</a:t>
            </a:r>
          </a:p>
          <a:p>
            <a:pPr lvl="0"/>
            <a:r>
              <a:rPr/>
              <a:t>FLOT Chemo every 2 weeks x 4 (=8 weeks total)</a:t>
            </a:r>
          </a:p>
          <a:p>
            <a:pPr lvl="0"/>
            <a:r>
              <a:rPr/>
              <a:t>Durvalumab 2 doses</a:t>
            </a:r>
          </a:p>
          <a:p>
            <a:pPr lvl="0"/>
            <a:r>
              <a:rPr/>
              <a:t>Durvalumab 10 doses every month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Matterhorn Trial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Matterhorn clinical trial compared two types of treatment:</a:t>
            </a:r>
          </a:p>
          <a:p>
            <a:pPr lvl="0" indent="0" marL="0">
              <a:buNone/>
            </a:pPr>
            <a:r>
              <a:rPr/>
              <a:t>FLOT x 4 doses -&gt; Surgery -&gt; FLOT x 4 doses</a:t>
            </a:r>
          </a:p>
          <a:p>
            <a:pPr lvl="0" indent="0" marL="0">
              <a:buNone/>
            </a:pPr>
            <a:r>
              <a:rPr/>
              <a:t>FLOT + Durvalumab -&gt; Surgery -&gt; FLOT + Durvalumab -&gt; Durvalumab</a:t>
            </a:r>
          </a:p>
          <a:p>
            <a:pPr lvl="0" indent="0" marL="0">
              <a:buNone/>
            </a:pPr>
            <a:r>
              <a:rPr/>
              <a:t>Better survival with addition of durvalumab</a:t>
            </a:r>
          </a:p>
          <a:p>
            <a:pPr lvl="0" indent="0" marL="0">
              <a:buNone/>
            </a:pPr>
            <a:r>
              <a:rPr b="1"/>
              <a:t>Treatment with durvalumab depends upon approval from insurance company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Tumor Biomarkers - Additional Pathology Tests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Show whether other drugs may be helpful:</a:t>
                </a:r>
              </a:p>
              <a:p>
                <a:pPr lvl="0"/>
                <a:r>
                  <a:rPr/>
                  <a:t>HER-2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Herceptin can be helpful</a:t>
                </a:r>
              </a:p>
              <a:p>
                <a:pPr lvl="0"/>
                <a:r>
                  <a:rPr/>
                  <a:t>PD-L1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Immunotherapy can be helpful</a:t>
                </a:r>
              </a:p>
              <a:p>
                <a:pPr lvl="0"/>
                <a:r>
                  <a:rPr/>
                  <a:t>MMR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Immunotherapy can be very helpful</a:t>
                </a:r>
              </a:p>
              <a:p>
                <a:pPr lvl="0" indent="0" marL="0">
                  <a:buNone/>
                </a:pPr>
                <a:r>
                  <a:rPr/>
                  <a:t>Biomarkers reported in a separate pathology report</a:t>
                </a:r>
              </a:p>
              <a:p>
                <a:pPr lvl="0" indent="0" marL="0">
                  <a:buNone/>
                </a:pPr>
                <a:r>
                  <a:rPr/>
                  <a:t>Your medical oncologist will review these with you</a:t>
                </a:r>
              </a:p>
            </p:txBody>
          </p:sp>
        </mc:Choice>
      </mc:AlternateContent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Chemotherapy Administration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Most chemotherapy is administered by vein.</a:t>
            </a:r>
          </a:p>
          <a:p>
            <a:pPr lvl="0" indent="0" marL="0">
              <a:buNone/>
            </a:pPr>
            <a:r>
              <a:rPr/>
              <a:t>Several options exist to administer chemotherapy:</a:t>
            </a:r>
          </a:p>
          <a:p>
            <a:pPr lvl="0"/>
            <a:r>
              <a:rPr/>
              <a:t>Intravenous catheter in peripheral veins</a:t>
            </a:r>
          </a:p>
          <a:p>
            <a:pPr lvl="0"/>
            <a:r>
              <a:rPr/>
              <a:t>Peripheral Intravenous Central Catheter (PICC)</a:t>
            </a:r>
          </a:p>
          <a:p>
            <a:pPr lvl="0"/>
            <a:r>
              <a:rPr/>
              <a:t>Central Venous port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Intravenous Catheter in Peripheral Vein (“IV”)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IV catheter placed in vein of hand or arm</a:t>
            </a:r>
          </a:p>
          <a:p>
            <a:pPr lvl="0"/>
            <a:r>
              <a:rPr/>
              <a:t>Allows administration of chemo and fluids</a:t>
            </a:r>
          </a:p>
          <a:p>
            <a:pPr lvl="0"/>
            <a:r>
              <a:rPr/>
              <a:t>Placed for each dose</a:t>
            </a:r>
          </a:p>
          <a:p>
            <a:pPr lvl="0"/>
            <a:r>
              <a:rPr/>
              <a:t>Removed that day</a:t>
            </a:r>
          </a:p>
          <a:p>
            <a:pPr lvl="0"/>
            <a:r>
              <a:rPr/>
              <a:t>Not suitable for FLOT chemo</a:t>
            </a:r>
          </a:p>
        </p:txBody>
      </p:sp>
      <p:pic>
        <p:nvPicPr>
          <p:cNvPr descr="https://deidt7p41jzcy.cloudfront.net/peripheral-venous-catheter-427167-7_960_720-pixabay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334000" y="1193800"/>
            <a:ext cx="27940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PICC 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Placed in Radiology</a:t>
            </a:r>
          </a:p>
          <a:p>
            <a:pPr lvl="0"/>
            <a:r>
              <a:rPr/>
              <a:t>Stay in place during all of treatment</a:t>
            </a:r>
          </a:p>
          <a:p>
            <a:pPr lvl="0"/>
            <a:r>
              <a:rPr/>
              <a:t>Needs to be kept clean and dry</a:t>
            </a:r>
          </a:p>
          <a:p>
            <a:pPr lvl="0"/>
            <a:r>
              <a:rPr/>
              <a:t>Suitable for FLOT chemotherapy</a:t>
            </a:r>
          </a:p>
        </p:txBody>
      </p:sp>
      <p:pic>
        <p:nvPicPr>
          <p:cNvPr descr="https://deidt7p41jzcy.cloudfront.net/comm_picc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511300"/>
            <a:ext cx="4191000" cy="309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Central Venous 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Implantable device makes chemo easier</a:t>
            </a:r>
          </a:p>
          <a:p>
            <a:pPr lvl="0"/>
            <a:r>
              <a:rPr/>
              <a:t>May shower in 24 hrs</a:t>
            </a:r>
          </a:p>
          <a:p>
            <a:pPr lvl="0"/>
            <a:r>
              <a:rPr/>
              <a:t>No special care at home</a:t>
            </a:r>
          </a:p>
          <a:p>
            <a:pPr lvl="0"/>
            <a:r>
              <a:rPr/>
              <a:t>OK for FLOT chemo</a:t>
            </a:r>
          </a:p>
          <a:p>
            <a:pPr lvl="0"/>
            <a:r>
              <a:rPr/>
              <a:t>Allows for blood draws</a:t>
            </a:r>
          </a:p>
        </p:txBody>
      </p:sp>
      <p:pic>
        <p:nvPicPr>
          <p:cNvPr descr="https://deidt7p41jzcy.cloudfront.net/cv_por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Central Venous 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Implanted under skin</a:t>
            </a:r>
          </a:p>
          <a:p>
            <a:pPr lvl="0"/>
            <a:r>
              <a:rPr/>
              <a:t>Neck incision (1/4”)</a:t>
            </a:r>
          </a:p>
          <a:p>
            <a:pPr lvl="0"/>
            <a:r>
              <a:rPr/>
              <a:t>Incision below the collarbone</a:t>
            </a:r>
          </a:p>
          <a:p>
            <a:pPr lvl="0"/>
            <a:r>
              <a:rPr/>
              <a:t>Sutures dissolve</a:t>
            </a:r>
          </a:p>
          <a:p>
            <a:pPr lvl="0"/>
            <a:r>
              <a:rPr/>
              <a:t>“Superglue” on incisions</a:t>
            </a:r>
          </a:p>
        </p:txBody>
      </p:sp>
      <p:pic>
        <p:nvPicPr>
          <p:cNvPr descr="https://deidt7p41jzcy.cloudfront.net/cv_port_17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864100" y="1193800"/>
            <a:ext cx="37338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Central Venous 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When it is time for chemotherapy, a needle is inserted through the skin into the port</a:t>
            </a:r>
          </a:p>
        </p:txBody>
      </p:sp>
      <p:pic>
        <p:nvPicPr>
          <p:cNvPr descr="https://deidt7p41jzcy.cloudfront.net/cv_port_detail_17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864100" y="1193800"/>
            <a:ext cx="37338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Staging refers to the tests to determine</a:t>
            </a:r>
          </a:p>
          <a:p>
            <a:pPr lvl="0"/>
            <a:r>
              <a:rPr/>
              <a:t>How large is the tumor?</a:t>
            </a:r>
          </a:p>
          <a:p>
            <a:pPr lvl="0"/>
            <a:r>
              <a:rPr/>
              <a:t>Has there been spread to lymph nodes?</a:t>
            </a:r>
          </a:p>
          <a:p>
            <a:pPr lvl="0"/>
            <a:r>
              <a:rPr/>
              <a:t>Has it spread to other parts of the body?</a:t>
            </a:r>
          </a:p>
          <a:p>
            <a:pPr lvl="0" indent="0" marL="0">
              <a:buNone/>
            </a:pPr>
            <a:r>
              <a:rPr b="1"/>
              <a:t>Treatment options depend upon the cancer stage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CT or PET scan performed after preoperative therapy</a:t>
            </a:r>
          </a:p>
          <a:p>
            <a:pPr lvl="0" indent="0" marL="0">
              <a:buNone/>
            </a:pPr>
            <a:br/>
          </a:p>
          <a:p>
            <a:pPr lvl="0"/>
            <a:r>
              <a:rPr/>
              <a:t>Surgery performed after restaging</a:t>
            </a:r>
          </a:p>
          <a:p>
            <a:pPr lvl="0"/>
            <a:r>
              <a:rPr/>
              <a:t>Timing depends upon recovery from therapy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Primary Care Practitioner (PCP)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Critical to coordinate care between specialists.</a:t>
            </a:r>
          </a:p>
          <a:p>
            <a:pPr lvl="0" indent="0" marL="0">
              <a:buNone/>
            </a:pPr>
            <a:r>
              <a:rPr/>
              <a:t>We will update your PCP after each visit</a:t>
            </a:r>
          </a:p>
          <a:p>
            <a:pPr lvl="0" indent="0" marL="0">
              <a:buNone/>
            </a:pPr>
            <a:r>
              <a:rPr/>
              <a:t>PCP Referral Line (844) 235-6998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My Atrium Patient Portal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Critical to good communication with your care team</a:t>
            </a:r>
          </a:p>
          <a:p>
            <a:pPr lvl="0"/>
            <a:r>
              <a:rPr/>
              <a:t>Available for desktop or laptop or phone</a:t>
            </a:r>
          </a:p>
          <a:p>
            <a:pPr lvl="0"/>
            <a:r>
              <a:rPr/>
              <a:t>Sign up at my.atriumhealth.org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Reduces risk of complications from treatment</a:t>
            </a:r>
          </a:p>
          <a:p>
            <a:pPr lvl="0"/>
            <a:r>
              <a:rPr/>
              <a:t>Goal is 30min/day of vigorous exercise 6 days/wk</a:t>
            </a:r>
          </a:p>
          <a:p>
            <a:pPr lvl="1"/>
            <a:r>
              <a:rPr/>
              <a:t>Working hard enough that you can’t converse</a:t>
            </a:r>
          </a:p>
          <a:p>
            <a:pPr lvl="1"/>
            <a:r>
              <a:rPr/>
              <a:t>Start slowly and build up</a:t>
            </a:r>
          </a:p>
          <a:p>
            <a:pPr lvl="1"/>
            <a:r>
              <a:rPr/>
              <a:t>Every day counts! (Aim for daily activity)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Smoking Cessation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Smoking makes cancer treatment more difficult</a:t>
            </a:r>
          </a:p>
          <a:p>
            <a:pPr lvl="1"/>
            <a:r>
              <a:rPr/>
              <a:t>Increases risk of complications after surgery</a:t>
            </a:r>
          </a:p>
          <a:p>
            <a:pPr lvl="0"/>
            <a:r>
              <a:rPr/>
              <a:t>Options for help with smoking cessation:</a:t>
            </a:r>
          </a:p>
          <a:p>
            <a:pPr lvl="1"/>
            <a:r>
              <a:rPr/>
              <a:t>NC Quit Line 1-800-QUIT-NOW (1-800-784-8669)</a:t>
            </a:r>
          </a:p>
          <a:p>
            <a:pPr lvl="1"/>
            <a:r>
              <a:rPr/>
              <a:t>American Lung Assn www.freedomfromsmoking.org</a:t>
            </a:r>
          </a:p>
          <a:p>
            <a:pPr lvl="1"/>
            <a:r>
              <a:rPr/>
              <a:t>Smoking Cessation Counseling (Metro Charlotte)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Protein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Men: Average 75 grams/day</a:t>
            </a:r>
          </a:p>
          <a:p>
            <a:pPr lvl="0"/>
            <a:r>
              <a:rPr/>
              <a:t>Women: Average 60 grams/day</a:t>
            </a:r>
          </a:p>
          <a:p>
            <a:pPr lvl="0" indent="0" marL="0">
              <a:buNone/>
            </a:pPr>
            <a:r>
              <a:rPr/>
              <a:t>Protein Shakes provide protein with minimal sugar</a:t>
            </a:r>
          </a:p>
        </p:txBody>
      </p:sp>
      <p:pic>
        <p:nvPicPr>
          <p:cNvPr descr="https://deidt7p41jzcy.cloudfront.net/protein_shak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67300" y="1193800"/>
            <a:ext cx="33274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Jejunostomy Tube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Nutrition to bypasses the esophagus and stomach</a:t>
            </a:r>
          </a:p>
          <a:p>
            <a:pPr lvl="0"/>
            <a:r>
              <a:rPr/>
              <a:t>Placed in small intestine</a:t>
            </a:r>
          </a:p>
          <a:p>
            <a:pPr lvl="0"/>
            <a:r>
              <a:rPr/>
              <a:t>Pump administers feedings slowly</a:t>
            </a:r>
          </a:p>
          <a:p>
            <a:pPr lvl="0"/>
            <a:r>
              <a:rPr/>
              <a:t>Feeding done at night</a:t>
            </a:r>
          </a:p>
        </p:txBody>
      </p:sp>
      <p:pic>
        <p:nvPicPr>
          <p:cNvPr descr="https://deidt7p41jzcy.cloudfront.net/jtube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02200" y="1193800"/>
            <a:ext cx="3644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Jejunostomy Typical Regimen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Jejunostomy tube feeds for 16 hours (6pm-10am)</a:t>
            </a:r>
          </a:p>
          <a:p>
            <a:pPr lvl="1"/>
            <a:r>
              <a:rPr/>
              <a:t>Men: 75mL/hour x 16 hours = 5 cartons</a:t>
            </a:r>
          </a:p>
          <a:p>
            <a:pPr lvl="1"/>
            <a:r>
              <a:rPr/>
              <a:t>Women: 60mL/hour x 16 hours = 4 cartons</a:t>
            </a:r>
          </a:p>
          <a:p>
            <a:pPr lvl="0"/>
            <a:r>
              <a:rPr/>
              <a:t>Water 240ml (8oz) via syringe 4x/day</a:t>
            </a:r>
          </a:p>
          <a:p>
            <a:pPr lvl="0" indent="0" marL="0">
              <a:buNone/>
            </a:pPr>
            <a:r>
              <a:rPr/>
              <a:t>Hospital nurses will teach use of the feeding tube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Jejunostomy Feeds with Diabetes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Jejunostomy feedings elevate blood sugars</a:t>
            </a:r>
          </a:p>
          <a:p>
            <a:pPr lvl="0"/>
            <a:r>
              <a:rPr/>
              <a:t>Insulin may be required along with feeds</a:t>
            </a:r>
          </a:p>
          <a:p>
            <a:pPr lvl="0" indent="0" marL="0">
              <a:buNone/>
            </a:pPr>
            <a:r>
              <a:rPr/>
              <a:t>Typical Pattern for tube feeds</a:t>
            </a:r>
          </a:p>
          <a:p>
            <a:pPr lvl="0"/>
            <a:r>
              <a:rPr/>
              <a:t>Feeds run via pump from 6pm to 10am</a:t>
            </a:r>
          </a:p>
          <a:p>
            <a:pPr lvl="0"/>
            <a:r>
              <a:rPr/>
              <a:t>Insulin at 6pm (70/30 insulin)</a:t>
            </a:r>
          </a:p>
          <a:p>
            <a:pPr lvl="0"/>
            <a:r>
              <a:rPr/>
              <a:t>Insulin at Midnight (70/30 insulin)</a:t>
            </a:r>
          </a:p>
          <a:p>
            <a:pPr lvl="0"/>
            <a:r>
              <a:rPr/>
              <a:t>No insulin if tube feedings are not run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Jejunostomy Video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video is available to help become familiar with the feeding jejunostomy</a:t>
            </a:r>
          </a:p>
        </p:txBody>
      </p:sp>
      <p:pic>
        <p:nvPicPr>
          <p:cNvPr descr="https://deidt7p41jzcy.cloudfront.net/jejunostomy_qrcod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67300" y="1193800"/>
            <a:ext cx="33274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T</a:t>
            </a:r>
            <a:r>
              <a:rPr/>
              <a:t> = Tumor - Depth of growth into the wall</a:t>
            </a:r>
            <a:br/>
            <a:br/>
          </a:p>
          <a:p>
            <a:pPr lvl="0"/>
            <a:r>
              <a:rPr b="1"/>
              <a:t>N</a:t>
            </a:r>
            <a:r>
              <a:rPr/>
              <a:t> = Nodes - Spread to the lymph nodes</a:t>
            </a:r>
            <a:br/>
            <a:br/>
          </a:p>
          <a:p>
            <a:pPr lvl="0"/>
            <a:r>
              <a:rPr b="1"/>
              <a:t>M</a:t>
            </a:r>
            <a:r>
              <a:rPr/>
              <a:t> = Metastasis - Spread to liver, lungs, or bone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Stomach Cancer Surgery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Staging refers to the tests to determine</a:t>
            </a:r>
          </a:p>
          <a:p>
            <a:pPr lvl="0"/>
            <a:r>
              <a:rPr/>
              <a:t>Remove the tumor</a:t>
            </a:r>
          </a:p>
          <a:p>
            <a:pPr lvl="0"/>
            <a:r>
              <a:rPr/>
              <a:t>Remove lymph nodes (depends upon tumor type)</a:t>
            </a:r>
          </a:p>
          <a:p>
            <a:pPr lvl="0"/>
            <a:r>
              <a:rPr/>
              <a:t>Preserve stomach function</a:t>
            </a:r>
          </a:p>
          <a:p>
            <a:pPr lvl="0"/>
            <a:r>
              <a:rPr/>
              <a:t>Reconstruct GI tract</a:t>
            </a:r>
          </a:p>
          <a:p>
            <a:pPr lvl="0" indent="0" marL="0">
              <a:buNone/>
            </a:pPr>
            <a:r>
              <a:rPr b="1"/>
              <a:t>Treatment options depend upon the cancer stage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Distal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Distal cancers are those in the lower part of the stomach</a:t>
            </a:r>
          </a:p>
        </p:txBody>
      </p:sp>
      <p:pic>
        <p:nvPicPr>
          <p:cNvPr descr="https://deidt7p41jzcy.cloudfront.net/gast_dist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Partial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/>
              <a:t>Removes the tumor</a:t>
            </a:r>
          </a:p>
          <a:p>
            <a:pPr lvl="0"/>
            <a:r>
              <a:rPr/>
              <a:t>Lymph nodes not removed</a:t>
            </a:r>
          </a:p>
          <a:p>
            <a:pPr lvl="0"/>
            <a:r>
              <a:rPr/>
              <a:t>Best suited for:</a:t>
            </a:r>
          </a:p>
          <a:p>
            <a:pPr lvl="1"/>
            <a:r>
              <a:rPr/>
              <a:t>Small adenocarcinoma</a:t>
            </a:r>
          </a:p>
          <a:p>
            <a:pPr lvl="1"/>
            <a:r>
              <a:rPr/>
              <a:t>GI Stromal Tumors</a:t>
            </a:r>
          </a:p>
        </p:txBody>
      </p:sp>
      <p:pic>
        <p:nvPicPr>
          <p:cNvPr descr="https://deidt7p41jzcy.cloudfront.net/gast_partia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Partial Gastrectomy</a:t>
            </a:r>
          </a:p>
        </p:txBody>
      </p:sp>
      <p:pic>
        <p:nvPicPr>
          <p:cNvPr descr="https://deidt7p41jzcy.cloudfront.net/gast_dist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partial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Distal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Removes bottom half of the stomach</a:t>
            </a:r>
          </a:p>
          <a:p>
            <a:pPr lvl="0"/>
            <a:r>
              <a:rPr/>
              <a:t>Does lower lymph nodes</a:t>
            </a:r>
          </a:p>
        </p:txBody>
      </p:sp>
      <p:pic>
        <p:nvPicPr>
          <p:cNvPr descr="https://deidt7p41jzcy.cloudfront.net/gast_distal_gastrectom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67300" y="1193800"/>
            <a:ext cx="33274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Distal Gastrectomy</a:t>
            </a:r>
          </a:p>
        </p:txBody>
      </p:sp>
      <p:pic>
        <p:nvPicPr>
          <p:cNvPr descr="https://deidt7p41jzcy.cloudfront.net/gast_dist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distal_gastrectomy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067300" y="1193800"/>
            <a:ext cx="33274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Body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Body is the mid-portion of the stomach</a:t>
            </a:r>
          </a:p>
        </p:txBody>
      </p:sp>
      <p:pic>
        <p:nvPicPr>
          <p:cNvPr descr="https://deidt7p41jzcy.cloudfront.net/gast_bod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Subtotal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Removes bottom 2/3 of stomach</a:t>
            </a:r>
          </a:p>
          <a:p>
            <a:pPr lvl="0"/>
            <a:r>
              <a:rPr/>
              <a:t>Removes lymph nodes</a:t>
            </a:r>
          </a:p>
          <a:p>
            <a:pPr lvl="0"/>
            <a:r>
              <a:rPr/>
              <a:t>Reconstruction with small intestine</a:t>
            </a:r>
          </a:p>
        </p:txBody>
      </p:sp>
      <p:pic>
        <p:nvPicPr>
          <p:cNvPr descr="https://deidt7p41jzcy.cloudfront.net/gast_subtota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Subtotal Gastrectomy</a:t>
            </a:r>
          </a:p>
        </p:txBody>
      </p:sp>
      <p:pic>
        <p:nvPicPr>
          <p:cNvPr descr="https://deidt7p41jzcy.cloudfront.net/gast_bod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subtotal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Proximal Tumors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/>
              <a:t>Located near the top of the stomach</a:t>
            </a:r>
          </a:p>
          <a:p>
            <a:pPr lvl="0"/>
            <a:r>
              <a:rPr/>
              <a:t>Challenging area for surgery</a:t>
            </a:r>
          </a:p>
        </p:txBody>
      </p:sp>
      <p:pic>
        <p:nvPicPr>
          <p:cNvPr descr="https://deidt7p41jzcy.cloudfront.net/gast_proxim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Early Stage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Cancers start on the very inside layer called the mucosa</a:t>
            </a:r>
          </a:p>
        </p:txBody>
      </p:sp>
      <p:pic>
        <p:nvPicPr>
          <p:cNvPr descr="https://deidt7p41jzcy.cloudfront.net/tumor21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Total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Removes all of the stomach</a:t>
            </a:r>
          </a:p>
          <a:p>
            <a:pPr lvl="0"/>
            <a:r>
              <a:rPr/>
              <a:t>Reconstruction with small intestine</a:t>
            </a:r>
          </a:p>
          <a:p>
            <a:pPr lvl="0"/>
            <a:r>
              <a:rPr/>
              <a:t>Needed for those with CDH1 mutations</a:t>
            </a:r>
          </a:p>
        </p:txBody>
      </p:sp>
      <p:pic>
        <p:nvPicPr>
          <p:cNvPr descr="https://deidt7p41jzcy.cloudfront.net/gast_tota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Total Gastrectomy</a:t>
            </a:r>
          </a:p>
        </p:txBody>
      </p:sp>
      <p:pic>
        <p:nvPicPr>
          <p:cNvPr descr="https://deidt7p41jzcy.cloudfront.net/gast_proxim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total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Esophagogastrectomy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Removes top part of stomach</a:t>
            </a:r>
          </a:p>
          <a:p>
            <a:pPr lvl="0"/>
            <a:r>
              <a:rPr/>
              <a:t>Remove bottom half of esophagus</a:t>
            </a:r>
          </a:p>
          <a:p>
            <a:pPr lvl="0"/>
            <a:r>
              <a:rPr/>
              <a:t>Surgery in both abdomen and chest</a:t>
            </a:r>
          </a:p>
        </p:txBody>
      </p:sp>
      <p:pic>
        <p:nvPicPr>
          <p:cNvPr descr="https://deidt7p41jzcy.cloudfront.net/Eso_tumor00_resection2_16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67300" y="1193800"/>
            <a:ext cx="33147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Esophagogastrectomy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/>
              <a:t>Removes top part of stomach</a:t>
            </a:r>
          </a:p>
          <a:p>
            <a:pPr lvl="0"/>
            <a:r>
              <a:rPr/>
              <a:t>Remove bottom half of esophagus</a:t>
            </a:r>
          </a:p>
          <a:p>
            <a:pPr lvl="0"/>
            <a:r>
              <a:rPr/>
              <a:t>Surgery in both abdomen and chest</a:t>
            </a:r>
          </a:p>
        </p:txBody>
      </p:sp>
      <p:pic>
        <p:nvPicPr>
          <p:cNvPr descr="https://deidt7p41jzcy.cloudfront.net/ivor_lewis_simple2_9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67300" y="1193800"/>
            <a:ext cx="33147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Esophagogastrectomy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/>
              <a:t>Removes top part of stomach</a:t>
            </a:r>
          </a:p>
          <a:p>
            <a:pPr lvl="0"/>
            <a:r>
              <a:rPr/>
              <a:t>Remove bottom half of esophagus</a:t>
            </a:r>
          </a:p>
          <a:p>
            <a:pPr lvl="0"/>
            <a:r>
              <a:rPr/>
              <a:t>Surgery in both abdomen and chest</a:t>
            </a:r>
          </a:p>
        </p:txBody>
      </p:sp>
      <p:pic>
        <p:nvPicPr>
          <p:cNvPr descr="https://deidt7p41jzcy.cloudfront.net/ivor_lewis_simple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Dual Tract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r>
              <a:rPr/>
              <a:t>Alternative surgical approach for small tumors near the top of the stomach</a:t>
            </a:r>
          </a:p>
          <a:p>
            <a:pPr lvl="0"/>
            <a:r>
              <a:rPr/>
              <a:t>Preserves the bottom of the stomach as a reservoir</a:t>
            </a:r>
          </a:p>
        </p:txBody>
      </p:sp>
      <p:pic>
        <p:nvPicPr>
          <p:cNvPr descr="https://deidt7p41jzcy.cloudfront.net/gast_dualtrac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Dual Tract Gastrectomy</a:t>
            </a:r>
          </a:p>
        </p:txBody>
      </p:sp>
      <p:pic>
        <p:nvPicPr>
          <p:cNvPr descr="https://deidt7p41jzcy.cloudfront.net/gast_proxim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dualtract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Some stomach cancers can spread inside the abdomen</a:t>
            </a:r>
          </a:p>
          <a:p>
            <a:pPr lvl="0"/>
            <a:r>
              <a:rPr/>
              <a:t>Areas of spread can be very small (grain of rice)</a:t>
            </a:r>
          </a:p>
          <a:p>
            <a:pPr lvl="0"/>
            <a:r>
              <a:rPr/>
              <a:t>Laparoscopy can detect spread inside the abdomen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General anesthetic</a:t>
            </a:r>
          </a:p>
          <a:p>
            <a:pPr lvl="0"/>
            <a:r>
              <a:rPr/>
              <a:t>Several 1/4” incisions</a:t>
            </a:r>
          </a:p>
          <a:p>
            <a:pPr lvl="0"/>
            <a:r>
              <a:rPr/>
              <a:t>Telescope examines the abdomen</a:t>
            </a:r>
          </a:p>
          <a:p>
            <a:pPr lvl="0"/>
            <a:r>
              <a:rPr/>
              <a:t>Biopsies can be performed.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Risks of Surgery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Leak where bowel is joined together (anastomosis)</a:t>
            </a:r>
          </a:p>
          <a:p>
            <a:pPr lvl="0"/>
            <a:r>
              <a:rPr/>
              <a:t>Bleeding requiring reoperation</a:t>
            </a:r>
          </a:p>
          <a:p>
            <a:pPr lvl="0"/>
            <a:r>
              <a:rPr/>
              <a:t>Delayed stomach function</a:t>
            </a:r>
          </a:p>
          <a:p>
            <a:pPr lvl="0"/>
            <a:r>
              <a:rPr/>
              <a:t>Infection in the abdomen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Locally-advanced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Over time, cancers can grow into the muscular wall</a:t>
            </a:r>
          </a:p>
        </p:txBody>
      </p:sp>
      <p:pic>
        <p:nvPicPr>
          <p:cNvPr descr="https://deidt7p41jzcy.cloudfront.net/tumor24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Lymph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In some cases, cancer cells can break off from the main tumor and spread to lymph nodes</a:t>
            </a:r>
          </a:p>
        </p:txBody>
      </p:sp>
      <p:pic>
        <p:nvPicPr>
          <p:cNvPr descr="https://deidt7p41jzcy.cloudfront.net/tumor25b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T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Cancers are categorized based upon the thickness of the tumor, known as the T stage</a:t>
            </a:r>
          </a:p>
        </p:txBody>
      </p:sp>
      <p:pic>
        <p:nvPicPr>
          <p:cNvPr descr="https://deidt7p41jzcy.cloudfront.net/tumor_t_ful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N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Cancers are categorized by whether there is spread to the nodes.</a:t>
            </a:r>
          </a:p>
          <a:p>
            <a:pPr lvl="0"/>
            <a:r>
              <a:rPr b="1"/>
              <a:t>N0</a:t>
            </a:r>
            <a:r>
              <a:rPr/>
              <a:t> cancers have not spread to the nodes</a:t>
            </a:r>
          </a:p>
          <a:p>
            <a:pPr lvl="0"/>
            <a:r>
              <a:rPr b="1"/>
              <a:t>N1</a:t>
            </a:r>
            <a:r>
              <a:rPr/>
              <a:t> cancers have spread to the nodes.</a:t>
            </a:r>
          </a:p>
        </p:txBody>
      </p:sp>
      <p:pic>
        <p:nvPicPr>
          <p:cNvPr descr="https://deidt7p41jzcy.cloudfront.net/tumor_t3_nodes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13868</TotalTime>
  <Words>42</Words>
  <Application>Microsoft Macintosh PowerPoint</Application>
  <PresentationFormat>On-screen Show (16:9)</PresentationFormat>
  <Paragraphs>13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Lato Medium</vt:lpstr>
      <vt:lpstr>Lato Semibold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T3 Cancer of the Stomach</dc:title>
  <dc:creator/>
  <cp:keywords/>
  <dcterms:created xsi:type="dcterms:W3CDTF">2025-08-15T18:25:24Z</dcterms:created>
  <dcterms:modified xsi:type="dcterms:W3CDTF">2025-08-15T18:25:24Z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bibliography">
    <vt:lpwstr>zotero.bib</vt:lpwstr>
  </property>
  <property fmtid="{D5CDD505-2E9C-101B-9397-08002B2CF9AE}" pid="4" name="editor">
    <vt:lpwstr>visual</vt:lpwstr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